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notesMasterIdLst>
    <p:notesMasterId r:id="rId12"/>
  </p:notesMasterIdLst>
  <p:sldIdLst>
    <p:sldId id="306" r:id="rId5"/>
    <p:sldId id="307" r:id="rId6"/>
    <p:sldId id="314" r:id="rId7"/>
    <p:sldId id="316" r:id="rId8"/>
    <p:sldId id="315" r:id="rId9"/>
    <p:sldId id="317" r:id="rId10"/>
    <p:sldId id="30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E6B383-58E5-4F64-B8C1-007B4A8BD706}" v="84" dt="2020-10-30T22:19:51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84967" autoAdjust="0"/>
  </p:normalViewPr>
  <p:slideViewPr>
    <p:cSldViewPr snapToGrid="0">
      <p:cViewPr varScale="1">
        <p:scale>
          <a:sx n="73" d="100"/>
          <a:sy n="73" d="100"/>
        </p:scale>
        <p:origin x="1046" y="72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3/5/2023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spc="400" dirty="0" smtClean="0">
                <a:solidFill>
                  <a:schemeClr val="bg1"/>
                </a:solidFill>
              </a:rPr>
              <a:t>SSRS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chemeClr val="bg1"/>
                </a:solidFill>
              </a:rPr>
              <a:t>S  H  A  F  I    S  H  A  I  K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986" y="484893"/>
            <a:ext cx="3984614" cy="227685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18290" y="3127248"/>
            <a:ext cx="4740165" cy="31181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SSRS vs SSDT vs Repot Designer</a:t>
            </a:r>
          </a:p>
          <a:p>
            <a:r>
              <a:rPr lang="en-US" dirty="0" smtClean="0"/>
              <a:t>PBRS vs </a:t>
            </a:r>
            <a:r>
              <a:rPr lang="en-US" dirty="0" err="1" smtClean="0"/>
              <a:t>PowerBI</a:t>
            </a:r>
            <a:r>
              <a:rPr lang="en-US" dirty="0" smtClean="0"/>
              <a:t> Desktop</a:t>
            </a:r>
          </a:p>
          <a:p>
            <a:r>
              <a:rPr lang="en-US" dirty="0"/>
              <a:t>SSRS vs PBRS</a:t>
            </a:r>
            <a:endParaRPr lang="en-US" dirty="0" smtClean="0"/>
          </a:p>
          <a:p>
            <a:r>
              <a:rPr lang="en-US" dirty="0" smtClean="0"/>
              <a:t>SSRS Architecture</a:t>
            </a:r>
          </a:p>
          <a:p>
            <a:r>
              <a:rPr lang="en-US" dirty="0" smtClean="0"/>
              <a:t>Report with Query</a:t>
            </a:r>
          </a:p>
          <a:p>
            <a:r>
              <a:rPr lang="en-US" dirty="0" smtClean="0"/>
              <a:t>Report Properties</a:t>
            </a:r>
          </a:p>
          <a:p>
            <a:r>
              <a:rPr lang="en-US" dirty="0" smtClean="0"/>
              <a:t>Grouping</a:t>
            </a:r>
          </a:p>
          <a:p>
            <a:r>
              <a:rPr lang="en-US" dirty="0" smtClean="0"/>
              <a:t>Sorting</a:t>
            </a:r>
          </a:p>
          <a:p>
            <a:r>
              <a:rPr lang="en-US" dirty="0" smtClean="0"/>
              <a:t>Relations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Ssrs</a:t>
            </a:r>
            <a:r>
              <a:rPr lang="en-US" dirty="0" smtClean="0"/>
              <a:t>  presentation 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 txBox="1">
            <a:spLocks/>
          </p:cNvSpPr>
          <p:nvPr/>
        </p:nvSpPr>
        <p:spPr>
          <a:xfrm>
            <a:off x="6579476" y="3127248"/>
            <a:ext cx="4740165" cy="31181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Expressions</a:t>
            </a:r>
          </a:p>
          <a:p>
            <a:pPr algn="just"/>
            <a:r>
              <a:rPr lang="en-US" dirty="0" smtClean="0"/>
              <a:t>Charts &amp; Graphs</a:t>
            </a:r>
          </a:p>
          <a:p>
            <a:pPr algn="just"/>
            <a:r>
              <a:rPr lang="en-US" dirty="0" smtClean="0"/>
              <a:t>Scheduling</a:t>
            </a:r>
          </a:p>
          <a:p>
            <a:pPr algn="just"/>
            <a:r>
              <a:rPr lang="en-US" dirty="0" smtClean="0"/>
              <a:t>Security</a:t>
            </a:r>
          </a:p>
          <a:p>
            <a:pPr algn="just"/>
            <a:r>
              <a:rPr lang="en-US" dirty="0" smtClean="0"/>
              <a:t>Stored Data Sources</a:t>
            </a:r>
          </a:p>
          <a:p>
            <a:pPr algn="just"/>
            <a:r>
              <a:rPr lang="en-US" dirty="0"/>
              <a:t>Report with Stored Procedure </a:t>
            </a:r>
          </a:p>
          <a:p>
            <a:pPr algn="just"/>
            <a:r>
              <a:rPr lang="en-US" dirty="0"/>
              <a:t>Parameterized Reports</a:t>
            </a:r>
          </a:p>
          <a:p>
            <a:pPr algn="just"/>
            <a:r>
              <a:rPr lang="en-US" dirty="0"/>
              <a:t>Date </a:t>
            </a:r>
            <a:r>
              <a:rPr lang="en-US" dirty="0" smtClean="0"/>
              <a:t>Parameters</a:t>
            </a:r>
          </a:p>
          <a:p>
            <a:pPr algn="just"/>
            <a:r>
              <a:rPr lang="en-US" dirty="0" smtClean="0"/>
              <a:t>Complex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Ssrs</a:t>
            </a:r>
            <a:r>
              <a:rPr lang="en-US" dirty="0" smtClean="0"/>
              <a:t> 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10400" y="2153406"/>
            <a:ext cx="452995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  <a:t>SQL Server Data Tools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</a:rPr>
              <a:t> (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</a:rPr>
              <a:t>SSDT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</a:rPr>
              <a:t>) </a:t>
            </a:r>
            <a:endParaRPr lang="en-GB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GB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</a:rPr>
              <a:t>is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</a:rPr>
              <a:t>a Microsoft 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</a:rPr>
              <a:t>Visual Studio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</a:rPr>
              <a:t> environment for creating business intelligence solutions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91861" y="2137019"/>
            <a:ext cx="452995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b="1" dirty="0" smtClean="0">
                <a:solidFill>
                  <a:schemeClr val="bg1"/>
                </a:solidFill>
              </a:rPr>
              <a:t>SQL Server Reporting Services (SSRS)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endParaRPr lang="en-GB" dirty="0" smtClean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The </a:t>
            </a:r>
            <a:r>
              <a:rPr lang="en-GB" dirty="0">
                <a:solidFill>
                  <a:schemeClr val="bg1"/>
                </a:solidFill>
              </a:rPr>
              <a:t>reports are hosted on a server that can be executed any time using parameters defined by the users. It is part of Microsoft SQL Server Services suite.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1891861" y="5100935"/>
            <a:ext cx="4529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b="1" dirty="0" smtClean="0">
                <a:solidFill>
                  <a:schemeClr val="bg1"/>
                </a:solidFill>
              </a:rPr>
              <a:t>HOSTING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05295" y="5100935"/>
            <a:ext cx="4529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b="1" dirty="0" smtClean="0">
                <a:solidFill>
                  <a:schemeClr val="bg1"/>
                </a:solidFill>
              </a:rPr>
              <a:t>DESIGNING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705600" y="2049517"/>
            <a:ext cx="0" cy="3752193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482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10400" y="2307135"/>
            <a:ext cx="4529959" cy="247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POWER BI Desktop</a:t>
            </a:r>
            <a:endParaRPr lang="en-GB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Power </a:t>
            </a:r>
            <a:r>
              <a:rPr lang="en-GB" dirty="0">
                <a:solidFill>
                  <a:schemeClr val="bg1"/>
                </a:solidFill>
              </a:rPr>
              <a:t>BI Desktop is a tool in which you can connect data, transform and shape data, make report with your data.</a:t>
            </a:r>
          </a:p>
        </p:txBody>
      </p:sp>
      <p:sp>
        <p:nvSpPr>
          <p:cNvPr id="8" name="Rectangle 7"/>
          <p:cNvSpPr/>
          <p:nvPr/>
        </p:nvSpPr>
        <p:spPr>
          <a:xfrm>
            <a:off x="1891861" y="2176477"/>
            <a:ext cx="452995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b="1" dirty="0" smtClean="0">
                <a:solidFill>
                  <a:schemeClr val="bg1"/>
                </a:solidFill>
              </a:rPr>
              <a:t>POWER BI Reporting Services (PBRS)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endParaRPr lang="en-GB" dirty="0" smtClean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Power Business Intelligence </a:t>
            </a:r>
            <a:r>
              <a:rPr lang="en-GB" dirty="0">
                <a:solidFill>
                  <a:schemeClr val="bg1"/>
                </a:solidFill>
              </a:rPr>
              <a:t>Service </a:t>
            </a:r>
            <a:r>
              <a:rPr lang="en-GB" dirty="0" smtClean="0">
                <a:solidFill>
                  <a:schemeClr val="bg1"/>
                </a:solidFill>
              </a:rPr>
              <a:t>that </a:t>
            </a:r>
            <a:r>
              <a:rPr lang="en-GB" dirty="0">
                <a:solidFill>
                  <a:schemeClr val="bg1"/>
                </a:solidFill>
              </a:rPr>
              <a:t>hosted on machine in company's </a:t>
            </a:r>
            <a:r>
              <a:rPr lang="en-GB" dirty="0" smtClean="0">
                <a:solidFill>
                  <a:schemeClr val="bg1"/>
                </a:solidFill>
              </a:rPr>
              <a:t>domain is called Power BI Report Server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91861" y="5100935"/>
            <a:ext cx="4529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b="1" dirty="0" smtClean="0">
                <a:solidFill>
                  <a:schemeClr val="bg1"/>
                </a:solidFill>
              </a:rPr>
              <a:t>HOSTING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05295" y="5100935"/>
            <a:ext cx="4529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b="1" dirty="0" smtClean="0">
                <a:solidFill>
                  <a:schemeClr val="bg1"/>
                </a:solidFill>
              </a:rPr>
              <a:t>DESIGNING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05600" y="2049517"/>
            <a:ext cx="0" cy="3752193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449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10400" y="1907746"/>
            <a:ext cx="452995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PBRS - 2017</a:t>
            </a:r>
            <a:endParaRPr lang="en-GB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It is an analytical and business intelligence tool used for data transforming, modelling and </a:t>
            </a:r>
            <a:r>
              <a:rPr lang="en-GB" dirty="0" smtClean="0">
                <a:solidFill>
                  <a:schemeClr val="bg1"/>
                </a:solidFill>
              </a:rPr>
              <a:t>visualising.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Server &amp; Cloud based reports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The most significant benefit of Power BI is that it can extract data from almost anywhere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Structured, Semi and Unstructured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User Friendly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5629" y="1934741"/>
            <a:ext cx="527619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b="1" dirty="0" smtClean="0">
                <a:solidFill>
                  <a:schemeClr val="bg1"/>
                </a:solidFill>
              </a:rPr>
              <a:t>SSRS - 2004</a:t>
            </a:r>
            <a:endParaRPr lang="en-GB" dirty="0" smtClean="0">
              <a:solidFill>
                <a:schemeClr val="bg1"/>
              </a:solidFill>
            </a:endParaRPr>
          </a:p>
          <a:p>
            <a:pPr algn="r"/>
            <a:endParaRPr lang="en-GB" dirty="0" smtClean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It </a:t>
            </a:r>
            <a:r>
              <a:rPr lang="en-GB" dirty="0">
                <a:solidFill>
                  <a:schemeClr val="bg1"/>
                </a:solidFill>
              </a:rPr>
              <a:t>provides services to create, manage, deploy the reports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</a:p>
          <a:p>
            <a:pPr algn="r"/>
            <a:endParaRPr lang="en-GB" dirty="0" smtClean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Server based Reports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>
                <a:solidFill>
                  <a:schemeClr val="bg1"/>
                </a:solidFill>
              </a:rPr>
              <a:t>It extracts data from SQL Server Analysis Services, SQL Data Warehouse and SQL Server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Structured &amp; Semi-Structured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Developer Friendly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05600" y="1807781"/>
            <a:ext cx="0" cy="458972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5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989380" y="2704182"/>
            <a:ext cx="52026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SOAP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Data from OLE DB and DB Connections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err="1" smtClean="0">
                <a:solidFill>
                  <a:schemeClr val="bg1"/>
                </a:solidFill>
              </a:rPr>
              <a:t>Adhoc</a:t>
            </a:r>
            <a:r>
              <a:rPr lang="en-GB" dirty="0" smtClean="0">
                <a:solidFill>
                  <a:schemeClr val="bg1"/>
                </a:solidFill>
              </a:rPr>
              <a:t> Reports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Data in tabular, free-form, and charts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Custom controls – Report processing extensions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Chart and Gauge control features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Automation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5629" y="2704182"/>
            <a:ext cx="52761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 smtClean="0">
                <a:solidFill>
                  <a:schemeClr val="bg1"/>
                </a:solidFill>
              </a:rPr>
              <a:t>Enhanced </a:t>
            </a:r>
            <a:r>
              <a:rPr lang="en-GB" dirty="0">
                <a:solidFill>
                  <a:schemeClr val="bg1"/>
                </a:solidFill>
              </a:rPr>
              <a:t>tool in comparison to the past.</a:t>
            </a:r>
            <a:endParaRPr lang="en-GB" dirty="0" smtClean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Faster Processing</a:t>
            </a:r>
            <a:endParaRPr lang="en-GB" dirty="0" smtClean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>
                <a:solidFill>
                  <a:schemeClr val="bg1"/>
                </a:solidFill>
              </a:rPr>
              <a:t>Making decisions become </a:t>
            </a:r>
            <a:r>
              <a:rPr lang="en-GB" dirty="0" smtClean="0">
                <a:solidFill>
                  <a:schemeClr val="bg1"/>
                </a:solidFill>
              </a:rPr>
              <a:t>simple</a:t>
            </a:r>
            <a:endParaRPr lang="en-GB" dirty="0" smtClean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Allows end users to interact with data</a:t>
            </a:r>
          </a:p>
          <a:p>
            <a:pPr algn="r"/>
            <a:endParaRPr lang="en-GB" dirty="0" smtClean="0">
              <a:solidFill>
                <a:schemeClr val="bg1"/>
              </a:solidFill>
            </a:endParaRPr>
          </a:p>
          <a:p>
            <a:pPr algn="r"/>
            <a:r>
              <a:rPr lang="en-GB" dirty="0" smtClean="0">
                <a:solidFill>
                  <a:schemeClr val="bg1"/>
                </a:solidFill>
              </a:rPr>
              <a:t>Reports </a:t>
            </a:r>
            <a:r>
              <a:rPr lang="en-GB" dirty="0">
                <a:solidFill>
                  <a:schemeClr val="bg1"/>
                </a:solidFill>
              </a:rPr>
              <a:t>can be access over internet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>
                <a:solidFill>
                  <a:schemeClr val="bg1"/>
                </a:solidFill>
              </a:rPr>
              <a:t>Export in various formats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dirty="0">
                <a:solidFill>
                  <a:schemeClr val="bg1"/>
                </a:solidFill>
              </a:rPr>
              <a:t>Security Features in place</a:t>
            </a:r>
          </a:p>
          <a:p>
            <a:pPr algn="r"/>
            <a:endParaRPr lang="en-GB" dirty="0" smtClean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05600" y="2764221"/>
            <a:ext cx="0" cy="363328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482" y="1534510"/>
            <a:ext cx="3319835" cy="9435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just"/>
            <a:r>
              <a:rPr lang="en-US" dirty="0" smtClean="0"/>
              <a:t>S </a:t>
            </a:r>
            <a:r>
              <a:rPr lang="en-US" dirty="0" err="1" smtClean="0"/>
              <a:t>s</a:t>
            </a:r>
            <a:r>
              <a:rPr lang="en-US" dirty="0" smtClean="0"/>
              <a:t> r 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238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1" y="0"/>
            <a:ext cx="1220730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F1B1B8-5A9B-4E1F-8C4E-7AAE2CCA06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D08CD0-82A3-4566-9B63-BB91B2D89764}">
  <ds:schemaRefs>
    <ds:schemaRef ds:uri="71af3243-3dd4-4a8d-8c0d-dd76da1f02a5"/>
    <ds:schemaRef ds:uri="http://purl.org/dc/elements/1.1/"/>
    <ds:schemaRef ds:uri="http://www.w3.org/XML/1998/namespace"/>
    <ds:schemaRef ds:uri="http://schemas.microsoft.com/office/infopath/2007/PartnerControls"/>
    <ds:schemaRef ds:uri="16c05727-aa75-4e4a-9b5f-8a80a1165891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979E8A1-055A-4751-97E9-E6B1F9E2121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TM89338750</Template>
  <TotalTime>0</TotalTime>
  <Words>341</Words>
  <Application>Microsoft Office PowerPoint</Application>
  <PresentationFormat>Widescreen</PresentationFormat>
  <Paragraphs>96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</vt:lpstr>
      <vt:lpstr>Calibri</vt:lpstr>
      <vt:lpstr>Univers</vt:lpstr>
      <vt:lpstr>GradientUnivers</vt:lpstr>
      <vt:lpstr>SSRS</vt:lpstr>
      <vt:lpstr>Agenda</vt:lpstr>
      <vt:lpstr>PowerPoint Presentation</vt:lpstr>
      <vt:lpstr>PowerPoint Presentation</vt:lpstr>
      <vt:lpstr>PowerPoint Presentation</vt:lpstr>
      <vt:lpstr>S s r 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2020-09-01T22:58:10Z</dcterms:created>
  <dcterms:modified xsi:type="dcterms:W3CDTF">2023-03-05T08:25:10Z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